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aveat"/>
      <p:regular r:id="rId14"/>
      <p:bold r:id="rId15"/>
    </p:embeddedFont>
    <p:embeddedFont>
      <p:font typeface="Pacifico"/>
      <p:regular r:id="rId16"/>
    </p:embeddedFont>
    <p:embeddedFont>
      <p:font typeface="Comforta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veat-bold.fntdata"/><Relationship Id="rId14" Type="http://schemas.openxmlformats.org/officeDocument/2006/relationships/font" Target="fonts/Caveat-regular.fntdata"/><Relationship Id="rId17" Type="http://schemas.openxmlformats.org/officeDocument/2006/relationships/font" Target="fonts/Comfortaa-regular.fntdata"/><Relationship Id="rId16" Type="http://schemas.openxmlformats.org/officeDocument/2006/relationships/font" Target="fonts/Pacifico-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265a8fd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265a8fd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2a88688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2a88688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2aa948c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2aa948c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2a886880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2a88688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2a886880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2a886880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2a886880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2a886880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34f4914b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34f4914b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jpg"/><Relationship Id="rId6" Type="http://schemas.openxmlformats.org/officeDocument/2006/relationships/image" Target="../media/image6.jpg"/><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0" y="1639450"/>
            <a:ext cx="92142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3100">
                <a:solidFill>
                  <a:srgbClr val="CC0000"/>
                </a:solidFill>
                <a:latin typeface="Pacifico"/>
                <a:ea typeface="Pacifico"/>
                <a:cs typeface="Pacifico"/>
                <a:sym typeface="Pacifico"/>
              </a:rPr>
              <a:t>Noël en Bretagne   -   Christmas in Brittany</a:t>
            </a:r>
            <a:endParaRPr sz="3100">
              <a:solidFill>
                <a:srgbClr val="CC0000"/>
              </a:solidFill>
              <a:latin typeface="Pacifico"/>
              <a:ea typeface="Pacifico"/>
              <a:cs typeface="Pacifico"/>
              <a:sym typeface="Pacifico"/>
            </a:endParaRPr>
          </a:p>
        </p:txBody>
      </p:sp>
      <p:sp>
        <p:nvSpPr>
          <p:cNvPr id="55" name="Google Shape;55;p13"/>
          <p:cNvSpPr txBox="1"/>
          <p:nvPr/>
        </p:nvSpPr>
        <p:spPr>
          <a:xfrm>
            <a:off x="2260650" y="3573625"/>
            <a:ext cx="3581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solidFill>
                  <a:schemeClr val="dk1"/>
                </a:solidFill>
                <a:latin typeface="Comfortaa"/>
                <a:ea typeface="Comfortaa"/>
                <a:cs typeface="Comfortaa"/>
                <a:sym typeface="Comfortaa"/>
              </a:rPr>
              <a:t>Ecole Publique de Kergroas</a:t>
            </a:r>
            <a:endParaRPr b="1" sz="1800">
              <a:solidFill>
                <a:schemeClr val="dk1"/>
              </a:solidFill>
              <a:latin typeface="Comfortaa"/>
              <a:ea typeface="Comfortaa"/>
              <a:cs typeface="Comfortaa"/>
              <a:sym typeface="Comfortaa"/>
            </a:endParaRPr>
          </a:p>
        </p:txBody>
      </p:sp>
      <p:grpSp>
        <p:nvGrpSpPr>
          <p:cNvPr id="56" name="Google Shape;56;p13"/>
          <p:cNvGrpSpPr/>
          <p:nvPr/>
        </p:nvGrpSpPr>
        <p:grpSpPr>
          <a:xfrm>
            <a:off x="6009750" y="2571748"/>
            <a:ext cx="1858508" cy="1764503"/>
            <a:chOff x="5836175" y="2337573"/>
            <a:chExt cx="1858508" cy="1764503"/>
          </a:xfrm>
        </p:grpSpPr>
        <p:pic>
          <p:nvPicPr>
            <p:cNvPr id="57" name="Google Shape;57;p13"/>
            <p:cNvPicPr preferRelativeResize="0"/>
            <p:nvPr/>
          </p:nvPicPr>
          <p:blipFill>
            <a:blip r:embed="rId4">
              <a:alphaModFix/>
            </a:blip>
            <a:stretch>
              <a:fillRect/>
            </a:stretch>
          </p:blipFill>
          <p:spPr>
            <a:xfrm rot="1377280">
              <a:off x="6631260" y="2604358"/>
              <a:ext cx="920388" cy="920388"/>
            </a:xfrm>
            <a:prstGeom prst="rect">
              <a:avLst/>
            </a:prstGeom>
            <a:noFill/>
            <a:ln>
              <a:noFill/>
            </a:ln>
          </p:spPr>
        </p:pic>
        <p:pic>
          <p:nvPicPr>
            <p:cNvPr id="58" name="Google Shape;58;p13"/>
            <p:cNvPicPr preferRelativeResize="0"/>
            <p:nvPr/>
          </p:nvPicPr>
          <p:blipFill>
            <a:blip r:embed="rId5">
              <a:alphaModFix/>
            </a:blip>
            <a:stretch>
              <a:fillRect/>
            </a:stretch>
          </p:blipFill>
          <p:spPr>
            <a:xfrm>
              <a:off x="5836175" y="2337573"/>
              <a:ext cx="982300" cy="983625"/>
            </a:xfrm>
            <a:prstGeom prst="rect">
              <a:avLst/>
            </a:prstGeom>
            <a:noFill/>
            <a:ln>
              <a:noFill/>
            </a:ln>
          </p:spPr>
        </p:pic>
        <p:sp>
          <p:nvSpPr>
            <p:cNvPr id="59" name="Google Shape;59;p13"/>
            <p:cNvSpPr/>
            <p:nvPr/>
          </p:nvSpPr>
          <p:spPr>
            <a:xfrm>
              <a:off x="5836175" y="3254275"/>
              <a:ext cx="885000" cy="847800"/>
            </a:xfrm>
            <a:prstGeom prst="cube">
              <a:avLst>
                <a:gd fmla="val 25000" name="adj"/>
              </a:avLst>
            </a:prstGeom>
            <a:solidFill>
              <a:srgbClr val="CC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 name="Google Shape;60;p13"/>
            <p:cNvPicPr preferRelativeResize="0"/>
            <p:nvPr/>
          </p:nvPicPr>
          <p:blipFill>
            <a:blip r:embed="rId6">
              <a:alphaModFix/>
            </a:blip>
            <a:stretch>
              <a:fillRect/>
            </a:stretch>
          </p:blipFill>
          <p:spPr>
            <a:xfrm>
              <a:off x="5836175" y="3470875"/>
              <a:ext cx="631200" cy="631200"/>
            </a:xfrm>
            <a:prstGeom prst="rect">
              <a:avLst/>
            </a:prstGeom>
            <a:noFill/>
            <a:ln>
              <a:noFill/>
            </a:ln>
          </p:spPr>
        </p:pic>
      </p:grpSp>
      <p:pic>
        <p:nvPicPr>
          <p:cNvPr id="61" name="Google Shape;61;p13"/>
          <p:cNvPicPr preferRelativeResize="0"/>
          <p:nvPr/>
        </p:nvPicPr>
        <p:blipFill>
          <a:blip r:embed="rId7">
            <a:alphaModFix/>
          </a:blip>
          <a:stretch>
            <a:fillRect/>
          </a:stretch>
        </p:blipFill>
        <p:spPr>
          <a:xfrm>
            <a:off x="3252268" y="2270650"/>
            <a:ext cx="493356" cy="461699"/>
          </a:xfrm>
          <a:prstGeom prst="rect">
            <a:avLst/>
          </a:prstGeom>
          <a:noFill/>
          <a:ln>
            <a:noFill/>
          </a:ln>
        </p:spPr>
      </p:pic>
      <p:pic>
        <p:nvPicPr>
          <p:cNvPr id="62" name="Google Shape;62;p13"/>
          <p:cNvPicPr preferRelativeResize="0"/>
          <p:nvPr/>
        </p:nvPicPr>
        <p:blipFill>
          <a:blip r:embed="rId7">
            <a:alphaModFix/>
          </a:blip>
          <a:stretch>
            <a:fillRect/>
          </a:stretch>
        </p:blipFill>
        <p:spPr>
          <a:xfrm>
            <a:off x="4213493" y="2270650"/>
            <a:ext cx="493356" cy="461699"/>
          </a:xfrm>
          <a:prstGeom prst="rect">
            <a:avLst/>
          </a:prstGeom>
          <a:noFill/>
          <a:ln>
            <a:noFill/>
          </a:ln>
        </p:spPr>
      </p:pic>
      <p:pic>
        <p:nvPicPr>
          <p:cNvPr id="63" name="Google Shape;63;p13"/>
          <p:cNvPicPr preferRelativeResize="0"/>
          <p:nvPr/>
        </p:nvPicPr>
        <p:blipFill>
          <a:blip r:embed="rId7">
            <a:alphaModFix/>
          </a:blip>
          <a:stretch>
            <a:fillRect/>
          </a:stretch>
        </p:blipFill>
        <p:spPr>
          <a:xfrm>
            <a:off x="5174718" y="2270650"/>
            <a:ext cx="493356" cy="461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540025" y="357050"/>
            <a:ext cx="8520600" cy="572700"/>
          </a:xfrm>
          <a:prstGeom prst="rect">
            <a:avLst/>
          </a:prstGeom>
          <a:solidFill>
            <a:srgbClr val="1155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r" sz="3020">
                <a:solidFill>
                  <a:schemeClr val="lt1"/>
                </a:solidFill>
                <a:latin typeface="Comfortaa"/>
                <a:ea typeface="Comfortaa"/>
                <a:cs typeface="Comfortaa"/>
                <a:sym typeface="Comfortaa"/>
              </a:rPr>
              <a:t>Notre région   /  Our area</a:t>
            </a:r>
            <a:endParaRPr b="1" sz="3020">
              <a:solidFill>
                <a:schemeClr val="lt1"/>
              </a:solidFill>
              <a:latin typeface="Comfortaa"/>
              <a:ea typeface="Comfortaa"/>
              <a:cs typeface="Comfortaa"/>
              <a:sym typeface="Comfortaa"/>
            </a:endParaRPr>
          </a:p>
        </p:txBody>
      </p:sp>
      <p:pic>
        <p:nvPicPr>
          <p:cNvPr id="69" name="Google Shape;69;p14"/>
          <p:cNvPicPr preferRelativeResize="0"/>
          <p:nvPr/>
        </p:nvPicPr>
        <p:blipFill>
          <a:blip r:embed="rId4">
            <a:alphaModFix/>
          </a:blip>
          <a:stretch>
            <a:fillRect/>
          </a:stretch>
        </p:blipFill>
        <p:spPr>
          <a:xfrm>
            <a:off x="6719400" y="63700"/>
            <a:ext cx="2341225" cy="2354324"/>
          </a:xfrm>
          <a:prstGeom prst="rect">
            <a:avLst/>
          </a:prstGeom>
          <a:noFill/>
          <a:ln>
            <a:noFill/>
          </a:ln>
        </p:spPr>
      </p:pic>
      <p:sp>
        <p:nvSpPr>
          <p:cNvPr id="70" name="Google Shape;70;p14"/>
          <p:cNvSpPr/>
          <p:nvPr/>
        </p:nvSpPr>
        <p:spPr>
          <a:xfrm>
            <a:off x="4102175" y="1072875"/>
            <a:ext cx="1593600" cy="1167600"/>
          </a:xfrm>
          <a:prstGeom prst="wedgeEllipseCallout">
            <a:avLst>
              <a:gd fmla="val 121280" name="adj1"/>
              <a:gd fmla="val -78377"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2000">
                <a:latin typeface="Pacifico"/>
                <a:ea typeface="Pacifico"/>
                <a:cs typeface="Pacifico"/>
                <a:sym typeface="Pacifico"/>
              </a:rPr>
              <a:t>Here we are.</a:t>
            </a:r>
            <a:endParaRPr sz="2000">
              <a:latin typeface="Pacifico"/>
              <a:ea typeface="Pacifico"/>
              <a:cs typeface="Pacifico"/>
              <a:sym typeface="Pacifico"/>
            </a:endParaRPr>
          </a:p>
        </p:txBody>
      </p:sp>
      <p:sp>
        <p:nvSpPr>
          <p:cNvPr id="71" name="Google Shape;71;p14"/>
          <p:cNvSpPr txBox="1"/>
          <p:nvPr>
            <p:ph idx="1" type="body"/>
          </p:nvPr>
        </p:nvSpPr>
        <p:spPr>
          <a:xfrm>
            <a:off x="2887300" y="2896800"/>
            <a:ext cx="5190900" cy="17325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0"/>
              </a:spcAft>
              <a:buSzPts val="688"/>
              <a:buNone/>
            </a:pPr>
            <a:r>
              <a:rPr b="1" lang="fr" sz="2039">
                <a:solidFill>
                  <a:schemeClr val="lt1"/>
                </a:solidFill>
              </a:rPr>
              <a:t>Notre école se situe près de la mer , en Bretagne.</a:t>
            </a:r>
            <a:endParaRPr b="1" sz="1382">
              <a:solidFill>
                <a:schemeClr val="lt1"/>
              </a:solidFill>
            </a:endParaRPr>
          </a:p>
          <a:p>
            <a:pPr indent="0" lvl="0" marL="0" rtl="0" algn="ctr">
              <a:lnSpc>
                <a:spcPct val="95000"/>
              </a:lnSpc>
              <a:spcBef>
                <a:spcPts val="1200"/>
              </a:spcBef>
              <a:spcAft>
                <a:spcPts val="1200"/>
              </a:spcAft>
              <a:buSzPts val="688"/>
              <a:buNone/>
            </a:pPr>
            <a:r>
              <a:rPr b="1" i="1" lang="fr" sz="2000">
                <a:solidFill>
                  <a:srgbClr val="FF0000"/>
                </a:solidFill>
              </a:rPr>
              <a:t>Our school is located next to the sea ,in Brittany.</a:t>
            </a:r>
            <a:endParaRPr b="1" i="1" sz="20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a:solidFill>
            <a:srgbClr val="1155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r" sz="2720">
                <a:solidFill>
                  <a:schemeClr val="lt1"/>
                </a:solidFill>
                <a:latin typeface="Comfortaa"/>
                <a:ea typeface="Comfortaa"/>
                <a:cs typeface="Comfortaa"/>
                <a:sym typeface="Comfortaa"/>
              </a:rPr>
              <a:t>Notre école /   Our School</a:t>
            </a:r>
            <a:endParaRPr b="1" sz="2720">
              <a:solidFill>
                <a:schemeClr val="lt1"/>
              </a:solidFill>
              <a:latin typeface="Comfortaa"/>
              <a:ea typeface="Comfortaa"/>
              <a:cs typeface="Comfortaa"/>
              <a:sym typeface="Comfortaa"/>
            </a:endParaRPr>
          </a:p>
        </p:txBody>
      </p:sp>
      <p:sp>
        <p:nvSpPr>
          <p:cNvPr id="77" name="Google Shape;77;p15"/>
          <p:cNvSpPr txBox="1"/>
          <p:nvPr>
            <p:ph idx="1" type="body"/>
          </p:nvPr>
        </p:nvSpPr>
        <p:spPr>
          <a:xfrm>
            <a:off x="311700" y="1152475"/>
            <a:ext cx="8520600" cy="358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fr" sz="2000">
                <a:solidFill>
                  <a:schemeClr val="dk1"/>
                </a:solidFill>
              </a:rPr>
              <a:t>Nous sommes 27 élèves dans la classe, nous avons 7 ans. Notre </a:t>
            </a:r>
            <a:r>
              <a:rPr b="1" lang="fr" sz="2000">
                <a:solidFill>
                  <a:schemeClr val="dk1"/>
                </a:solidFill>
              </a:rPr>
              <a:t>maîtresse</a:t>
            </a:r>
            <a:r>
              <a:rPr b="1" lang="fr" sz="2000">
                <a:solidFill>
                  <a:schemeClr val="dk1"/>
                </a:solidFill>
              </a:rPr>
              <a:t> </a:t>
            </a:r>
            <a:r>
              <a:rPr b="1" lang="fr" sz="2000">
                <a:solidFill>
                  <a:schemeClr val="dk1"/>
                </a:solidFill>
              </a:rPr>
              <a:t>s'appelle</a:t>
            </a:r>
            <a:r>
              <a:rPr b="1" lang="fr" sz="2000">
                <a:solidFill>
                  <a:schemeClr val="dk1"/>
                </a:solidFill>
              </a:rPr>
              <a:t> Nathalie. Notre école est grande , il y a 300 élèves. Dans certaines classes de notre école, les élèves sont bilingues ,ils travaillent en français et en breton.</a:t>
            </a:r>
            <a:endParaRPr b="1" sz="2000">
              <a:solidFill>
                <a:schemeClr val="dk1"/>
              </a:solidFill>
            </a:endParaRPr>
          </a:p>
          <a:p>
            <a:pPr indent="0" lvl="0" marL="0" rtl="0" algn="just">
              <a:spcBef>
                <a:spcPts val="1200"/>
              </a:spcBef>
              <a:spcAft>
                <a:spcPts val="0"/>
              </a:spcAft>
              <a:buNone/>
            </a:pPr>
            <a:r>
              <a:t/>
            </a:r>
            <a:endParaRPr b="1" sz="2000"/>
          </a:p>
          <a:p>
            <a:pPr indent="0" lvl="0" marL="0" rtl="0" algn="just">
              <a:spcBef>
                <a:spcPts val="1200"/>
              </a:spcBef>
              <a:spcAft>
                <a:spcPts val="1200"/>
              </a:spcAft>
              <a:buNone/>
            </a:pPr>
            <a:r>
              <a:rPr b="1" i="1" lang="fr" sz="2000">
                <a:solidFill>
                  <a:srgbClr val="FF0000"/>
                </a:solidFill>
              </a:rPr>
              <a:t>We are 27 pupils in our class and we are 7 years old. Our teacher is Nathalie. Our school is big, there are 300 students. In some classes, pupils are bilingual, they work both with french and breton languages.</a:t>
            </a:r>
            <a:endParaRPr b="1" i="1" sz="20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6"/>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7"/>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a:solidFill>
            <a:srgbClr val="1155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r" sz="3020">
                <a:solidFill>
                  <a:schemeClr val="lt1"/>
                </a:solidFill>
                <a:latin typeface="Comfortaa"/>
                <a:ea typeface="Comfortaa"/>
                <a:cs typeface="Comfortaa"/>
                <a:sym typeface="Comfortaa"/>
              </a:rPr>
              <a:t>Noël  / Christmas</a:t>
            </a:r>
            <a:endParaRPr b="1" sz="3020">
              <a:solidFill>
                <a:schemeClr val="lt1"/>
              </a:solidFill>
              <a:latin typeface="Comfortaa"/>
              <a:ea typeface="Comfortaa"/>
              <a:cs typeface="Comfortaa"/>
              <a:sym typeface="Comfortaa"/>
            </a:endParaRPr>
          </a:p>
        </p:txBody>
      </p:sp>
      <p:sp>
        <p:nvSpPr>
          <p:cNvPr id="97" name="Google Shape;97;p18"/>
          <p:cNvSpPr txBox="1"/>
          <p:nvPr>
            <p:ph idx="1" type="body"/>
          </p:nvPr>
        </p:nvSpPr>
        <p:spPr>
          <a:xfrm>
            <a:off x="1423525" y="1228675"/>
            <a:ext cx="7653300" cy="3639600"/>
          </a:xfrm>
          <a:prstGeom prst="rect">
            <a:avLst/>
          </a:prstGeom>
        </p:spPr>
        <p:txBody>
          <a:bodyPr anchorCtr="0" anchor="t" bIns="91425" lIns="91425" spcFirstLastPara="1" rIns="91425" wrap="square" tIns="91425">
            <a:normAutofit fontScale="92500" lnSpcReduction="10000"/>
          </a:bodyPr>
          <a:lstStyle/>
          <a:p>
            <a:pPr indent="0" lvl="0" marL="0" rtl="0" algn="just">
              <a:spcBef>
                <a:spcPts val="0"/>
              </a:spcBef>
              <a:spcAft>
                <a:spcPts val="0"/>
              </a:spcAft>
              <a:buNone/>
            </a:pPr>
            <a:r>
              <a:rPr b="1" lang="fr">
                <a:solidFill>
                  <a:schemeClr val="dk1"/>
                </a:solidFill>
              </a:rPr>
              <a:t>Nous écrivons une lettre au Père Noël avec une liste de cadeaux. En décembre,nous décorons notre sapin et nous achetons un calendrier de l’avent avec des chocolats ou des petits cadeaux pour patienter jusqu’au 24 décembre. Les </a:t>
            </a:r>
            <a:r>
              <a:rPr b="1" lang="fr">
                <a:solidFill>
                  <a:schemeClr val="dk1"/>
                </a:solidFill>
              </a:rPr>
              <a:t>cadeaux</a:t>
            </a:r>
            <a:r>
              <a:rPr b="1" lang="fr">
                <a:solidFill>
                  <a:schemeClr val="dk1"/>
                </a:solidFill>
              </a:rPr>
              <a:t> sont déposés au pied du sapin. Le soir de </a:t>
            </a:r>
            <a:r>
              <a:rPr b="1" lang="fr">
                <a:solidFill>
                  <a:schemeClr val="dk1"/>
                </a:solidFill>
              </a:rPr>
              <a:t>Noël</a:t>
            </a:r>
            <a:r>
              <a:rPr b="1" lang="fr">
                <a:solidFill>
                  <a:schemeClr val="dk1"/>
                </a:solidFill>
              </a:rPr>
              <a:t>, nous mangeons en famille: des fruits de mer, du poulet ou de la dinde , et en dessert une bûche de Noël.</a:t>
            </a:r>
            <a:endParaRPr b="1">
              <a:solidFill>
                <a:schemeClr val="dk1"/>
              </a:solidFill>
            </a:endParaRPr>
          </a:p>
          <a:p>
            <a:pPr indent="0" lvl="0" marL="0" rtl="0" algn="just">
              <a:spcBef>
                <a:spcPts val="1200"/>
              </a:spcBef>
              <a:spcAft>
                <a:spcPts val="1200"/>
              </a:spcAft>
              <a:buNone/>
            </a:pPr>
            <a:r>
              <a:rPr b="1" i="1" lang="fr" sz="1917">
                <a:solidFill>
                  <a:srgbClr val="FF0000"/>
                </a:solidFill>
              </a:rPr>
              <a:t>We write a letter for Father Christmas with a presents list. In December, we decorate our christmas tree  and we buy an advent calendar with chocolates or little gifts.</a:t>
            </a:r>
            <a:r>
              <a:rPr b="1" i="1" lang="fr" sz="1917">
                <a:solidFill>
                  <a:srgbClr val="FF0000"/>
                </a:solidFill>
              </a:rPr>
              <a:t>The 25th of december,a lot of </a:t>
            </a:r>
            <a:r>
              <a:rPr b="1" i="1" lang="fr" sz="1917">
                <a:solidFill>
                  <a:srgbClr val="FF0000"/>
                </a:solidFill>
              </a:rPr>
              <a:t> presents are waiting for us, under the christmas tree. The </a:t>
            </a:r>
            <a:r>
              <a:rPr b="1" i="1" lang="fr" sz="1917">
                <a:solidFill>
                  <a:srgbClr val="FF0000"/>
                </a:solidFill>
              </a:rPr>
              <a:t>christmas eve</a:t>
            </a:r>
            <a:r>
              <a:rPr b="1" i="1" lang="fr" sz="1917">
                <a:solidFill>
                  <a:srgbClr val="FF0000"/>
                </a:solidFill>
              </a:rPr>
              <a:t>, we have a meal gathering all the family: </a:t>
            </a:r>
            <a:r>
              <a:rPr b="1" i="1" lang="fr" sz="1917">
                <a:solidFill>
                  <a:srgbClr val="FF0000"/>
                </a:solidFill>
              </a:rPr>
              <a:t>seafood</a:t>
            </a:r>
            <a:r>
              <a:rPr b="1" i="1" lang="fr" sz="1917">
                <a:solidFill>
                  <a:srgbClr val="FF0000"/>
                </a:solidFill>
              </a:rPr>
              <a:t>, chicken or turkey and a special cake “</a:t>
            </a:r>
            <a:r>
              <a:rPr b="1" i="1" lang="fr" sz="1917">
                <a:solidFill>
                  <a:srgbClr val="FF0000"/>
                </a:solidFill>
              </a:rPr>
              <a:t>bûche</a:t>
            </a:r>
            <a:r>
              <a:rPr b="1" i="1" lang="fr" sz="1917">
                <a:solidFill>
                  <a:srgbClr val="FF0000"/>
                </a:solidFill>
              </a:rPr>
              <a:t> de Noël”.</a:t>
            </a:r>
            <a:endParaRPr b="1" i="1" sz="1917">
              <a:solidFill>
                <a:srgbClr val="FF0000"/>
              </a:solidFill>
            </a:endParaRPr>
          </a:p>
        </p:txBody>
      </p:sp>
      <p:pic>
        <p:nvPicPr>
          <p:cNvPr id="98" name="Google Shape;98;p18"/>
          <p:cNvPicPr preferRelativeResize="0"/>
          <p:nvPr/>
        </p:nvPicPr>
        <p:blipFill>
          <a:blip r:embed="rId3">
            <a:alphaModFix/>
          </a:blip>
          <a:stretch>
            <a:fillRect/>
          </a:stretch>
        </p:blipFill>
        <p:spPr>
          <a:xfrm>
            <a:off x="6901275" y="0"/>
            <a:ext cx="2175578" cy="1228675"/>
          </a:xfrm>
          <a:prstGeom prst="rect">
            <a:avLst/>
          </a:prstGeom>
          <a:noFill/>
          <a:ln>
            <a:noFill/>
          </a:ln>
        </p:spPr>
      </p:pic>
      <p:pic>
        <p:nvPicPr>
          <p:cNvPr id="99" name="Google Shape;99;p18"/>
          <p:cNvPicPr preferRelativeResize="0"/>
          <p:nvPr/>
        </p:nvPicPr>
        <p:blipFill>
          <a:blip r:embed="rId4">
            <a:alphaModFix/>
          </a:blip>
          <a:stretch>
            <a:fillRect/>
          </a:stretch>
        </p:blipFill>
        <p:spPr>
          <a:xfrm>
            <a:off x="59975" y="2847049"/>
            <a:ext cx="1448798" cy="218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a:solidFill>
            <a:srgbClr val="1155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r" sz="2720">
                <a:solidFill>
                  <a:schemeClr val="lt1"/>
                </a:solidFill>
                <a:latin typeface="Comfortaa"/>
                <a:ea typeface="Comfortaa"/>
                <a:cs typeface="Comfortaa"/>
                <a:sym typeface="Comfortaa"/>
              </a:rPr>
              <a:t>La galette des rois /  Epiphany cake</a:t>
            </a:r>
            <a:endParaRPr b="1" sz="2720">
              <a:solidFill>
                <a:schemeClr val="lt1"/>
              </a:solidFill>
              <a:latin typeface="Comfortaa"/>
              <a:ea typeface="Comfortaa"/>
              <a:cs typeface="Comfortaa"/>
              <a:sym typeface="Comfortaa"/>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solidFill>
                  <a:schemeClr val="dk1"/>
                </a:solidFill>
              </a:rPr>
              <a:t>En janvier , nous mangeons une galette des rois. C’est un </a:t>
            </a:r>
            <a:r>
              <a:rPr b="1" lang="fr">
                <a:solidFill>
                  <a:schemeClr val="dk1"/>
                </a:solidFill>
              </a:rPr>
              <a:t>gâteau</a:t>
            </a:r>
            <a:r>
              <a:rPr b="1" lang="fr">
                <a:solidFill>
                  <a:schemeClr val="dk1"/>
                </a:solidFill>
              </a:rPr>
              <a:t> avec une fève à l’intérieur. Celui ou celle qui la trouve dans sa part de </a:t>
            </a:r>
            <a:r>
              <a:rPr b="1" lang="fr">
                <a:solidFill>
                  <a:schemeClr val="dk1"/>
                </a:solidFill>
              </a:rPr>
              <a:t>gâteau</a:t>
            </a:r>
            <a:r>
              <a:rPr b="1" lang="fr">
                <a:solidFill>
                  <a:schemeClr val="dk1"/>
                </a:solidFill>
              </a:rPr>
              <a:t> devient le roi ou la reine, et pose une couronne sur sa tête.</a:t>
            </a:r>
            <a:endParaRPr b="1">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0"/>
              </a:spcAft>
              <a:buNone/>
            </a:pPr>
            <a:r>
              <a:rPr b="1" i="1" lang="fr" sz="2000">
                <a:solidFill>
                  <a:srgbClr val="FF0000"/>
                </a:solidFill>
              </a:rPr>
              <a:t>In January, we eat a “galette des rois”. It’s a cake with a surprise hidden inside. If you are  the lucky one, you have it and become a king or a queen !</a:t>
            </a:r>
            <a:endParaRPr b="1" i="1" sz="2000">
              <a:solidFill>
                <a:srgbClr val="FF0000"/>
              </a:solidFill>
            </a:endParaRPr>
          </a:p>
          <a:p>
            <a:pPr indent="0" lvl="0" marL="0" rtl="0" algn="l">
              <a:spcBef>
                <a:spcPts val="1200"/>
              </a:spcBef>
              <a:spcAft>
                <a:spcPts val="1200"/>
              </a:spcAft>
              <a:buNone/>
            </a:pPr>
            <a:r>
              <a:t/>
            </a:r>
            <a:endParaRPr/>
          </a:p>
        </p:txBody>
      </p:sp>
      <p:pic>
        <p:nvPicPr>
          <p:cNvPr id="106" name="Google Shape;106;p19"/>
          <p:cNvPicPr preferRelativeResize="0"/>
          <p:nvPr/>
        </p:nvPicPr>
        <p:blipFill>
          <a:blip r:embed="rId3">
            <a:alphaModFix/>
          </a:blip>
          <a:stretch>
            <a:fillRect/>
          </a:stretch>
        </p:blipFill>
        <p:spPr>
          <a:xfrm>
            <a:off x="6481900" y="3573500"/>
            <a:ext cx="2350400" cy="157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0" name="Shape 110"/>
        <p:cNvGrpSpPr/>
        <p:nvPr/>
      </p:nvGrpSpPr>
      <p:grpSpPr>
        <a:xfrm>
          <a:off x="0" y="0"/>
          <a:ext cx="0" cy="0"/>
          <a:chOff x="0" y="0"/>
          <a:chExt cx="0" cy="0"/>
        </a:xfrm>
      </p:grpSpPr>
      <p:sp>
        <p:nvSpPr>
          <p:cNvPr id="111" name="Google Shape;111;p20"/>
          <p:cNvSpPr txBox="1"/>
          <p:nvPr>
            <p:ph idx="1" type="body"/>
          </p:nvPr>
        </p:nvSpPr>
        <p:spPr>
          <a:xfrm>
            <a:off x="516800" y="851400"/>
            <a:ext cx="8520600" cy="34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100">
                <a:solidFill>
                  <a:srgbClr val="FF0000"/>
                </a:solidFill>
                <a:latin typeface="Caveat"/>
                <a:ea typeface="Caveat"/>
                <a:cs typeface="Caveat"/>
                <a:sym typeface="Caveat"/>
              </a:rPr>
              <a:t>MERRY CHRISTMAS                   </a:t>
            </a:r>
            <a:r>
              <a:rPr b="1" lang="fr" sz="3100">
                <a:solidFill>
                  <a:srgbClr val="FF0000"/>
                </a:solidFill>
                <a:latin typeface="Caveat"/>
                <a:ea typeface="Caveat"/>
                <a:cs typeface="Caveat"/>
                <a:sym typeface="Caveat"/>
              </a:rPr>
              <a:t>JOYEUX NOËL     </a:t>
            </a:r>
            <a:r>
              <a:rPr b="1" lang="fr" sz="3100">
                <a:solidFill>
                  <a:srgbClr val="FF0000"/>
                </a:solidFill>
                <a:latin typeface="Caveat"/>
                <a:ea typeface="Caveat"/>
                <a:cs typeface="Caveat"/>
                <a:sym typeface="Caveat"/>
              </a:rPr>
              <a:t>  </a:t>
            </a:r>
            <a:endParaRPr b="1" sz="3100">
              <a:solidFill>
                <a:srgbClr val="FF0000"/>
              </a:solidFill>
              <a:latin typeface="Caveat"/>
              <a:ea typeface="Caveat"/>
              <a:cs typeface="Caveat"/>
              <a:sym typeface="Caveat"/>
            </a:endParaRPr>
          </a:p>
          <a:p>
            <a:pPr indent="0" lvl="0" marL="0" rtl="0" algn="l">
              <a:spcBef>
                <a:spcPts val="1200"/>
              </a:spcBef>
              <a:spcAft>
                <a:spcPts val="0"/>
              </a:spcAft>
              <a:buNone/>
            </a:pPr>
            <a:r>
              <a:rPr b="1" lang="fr" sz="3100">
                <a:solidFill>
                  <a:srgbClr val="FF0000"/>
                </a:solidFill>
                <a:latin typeface="Caveat"/>
                <a:ea typeface="Caveat"/>
                <a:cs typeface="Caveat"/>
                <a:sym typeface="Caveat"/>
              </a:rPr>
              <a:t>                          </a:t>
            </a:r>
            <a:r>
              <a:rPr b="1" lang="fr" sz="3100">
                <a:solidFill>
                  <a:srgbClr val="FF0000"/>
                </a:solidFill>
                <a:latin typeface="Caveat"/>
                <a:ea typeface="Caveat"/>
                <a:cs typeface="Caveat"/>
                <a:sym typeface="Caveat"/>
              </a:rPr>
              <a:t>NEDELEG LAOUEN  </a:t>
            </a:r>
            <a:endParaRPr b="1" sz="3100">
              <a:solidFill>
                <a:srgbClr val="FF0000"/>
              </a:solidFill>
              <a:latin typeface="Caveat"/>
              <a:ea typeface="Caveat"/>
              <a:cs typeface="Caveat"/>
              <a:sym typeface="Caveat"/>
            </a:endParaRPr>
          </a:p>
          <a:p>
            <a:pPr indent="0" lvl="0" marL="0" rtl="0" algn="l">
              <a:spcBef>
                <a:spcPts val="1200"/>
              </a:spcBef>
              <a:spcAft>
                <a:spcPts val="0"/>
              </a:spcAft>
              <a:buNone/>
            </a:pPr>
            <a:r>
              <a:t/>
            </a:r>
            <a:endParaRPr b="1" sz="3100">
              <a:solidFill>
                <a:srgbClr val="FF0000"/>
              </a:solidFill>
              <a:latin typeface="Caveat"/>
              <a:ea typeface="Caveat"/>
              <a:cs typeface="Caveat"/>
              <a:sym typeface="Caveat"/>
            </a:endParaRPr>
          </a:p>
          <a:p>
            <a:pPr indent="0" lvl="0" marL="0" rtl="0" algn="l">
              <a:spcBef>
                <a:spcPts val="1200"/>
              </a:spcBef>
              <a:spcAft>
                <a:spcPts val="0"/>
              </a:spcAft>
              <a:buNone/>
            </a:pPr>
            <a:r>
              <a:rPr b="1" lang="fr" sz="3100">
                <a:solidFill>
                  <a:srgbClr val="FF0000"/>
                </a:solidFill>
                <a:latin typeface="Caveat"/>
                <a:ea typeface="Caveat"/>
                <a:cs typeface="Caveat"/>
                <a:sym typeface="Caveat"/>
              </a:rPr>
              <a:t>    </a:t>
            </a:r>
            <a:r>
              <a:rPr b="1" lang="fr" sz="3100">
                <a:solidFill>
                  <a:srgbClr val="FF0000"/>
                </a:solidFill>
                <a:latin typeface="Caveat"/>
                <a:ea typeface="Caveat"/>
                <a:cs typeface="Caveat"/>
                <a:sym typeface="Caveat"/>
              </a:rPr>
              <a:t>HAPPY NEW YEAR</a:t>
            </a:r>
            <a:r>
              <a:rPr b="1" lang="fr" sz="3100">
                <a:solidFill>
                  <a:srgbClr val="FF0000"/>
                </a:solidFill>
                <a:latin typeface="Caveat"/>
                <a:ea typeface="Caveat"/>
                <a:cs typeface="Caveat"/>
                <a:sym typeface="Caveat"/>
              </a:rPr>
              <a:t>   </a:t>
            </a:r>
            <a:r>
              <a:rPr b="1" lang="fr" sz="3100">
                <a:solidFill>
                  <a:srgbClr val="FF0000"/>
                </a:solidFill>
                <a:latin typeface="Caveat"/>
                <a:ea typeface="Caveat"/>
                <a:cs typeface="Caveat"/>
                <a:sym typeface="Caveat"/>
              </a:rPr>
              <a:t>      </a:t>
            </a:r>
            <a:r>
              <a:rPr b="1" lang="fr" sz="3100">
                <a:solidFill>
                  <a:srgbClr val="FF0000"/>
                </a:solidFill>
                <a:latin typeface="Caveat"/>
                <a:ea typeface="Caveat"/>
                <a:cs typeface="Caveat"/>
                <a:sym typeface="Caveat"/>
              </a:rPr>
              <a:t>                 BONNE </a:t>
            </a:r>
            <a:r>
              <a:rPr b="1" lang="fr" sz="3100">
                <a:solidFill>
                  <a:srgbClr val="FF0000"/>
                </a:solidFill>
                <a:latin typeface="Caveat"/>
                <a:ea typeface="Caveat"/>
                <a:cs typeface="Caveat"/>
                <a:sym typeface="Caveat"/>
              </a:rPr>
              <a:t>ANNÉE</a:t>
            </a:r>
            <a:endParaRPr b="1" sz="3100">
              <a:solidFill>
                <a:srgbClr val="FF0000"/>
              </a:solidFill>
              <a:latin typeface="Caveat"/>
              <a:ea typeface="Caveat"/>
              <a:cs typeface="Caveat"/>
              <a:sym typeface="Caveat"/>
            </a:endParaRPr>
          </a:p>
          <a:p>
            <a:pPr indent="0" lvl="0" marL="0" rtl="0" algn="l">
              <a:spcBef>
                <a:spcPts val="1200"/>
              </a:spcBef>
              <a:spcAft>
                <a:spcPts val="1200"/>
              </a:spcAft>
              <a:buNone/>
            </a:pPr>
            <a:r>
              <a:rPr b="1" lang="fr" sz="3100">
                <a:solidFill>
                  <a:srgbClr val="FF0000"/>
                </a:solidFill>
                <a:latin typeface="Caveat"/>
                <a:ea typeface="Caveat"/>
                <a:cs typeface="Caveat"/>
                <a:sym typeface="Caveat"/>
              </a:rPr>
              <a:t>                                 BLOAVEZ MAD</a:t>
            </a:r>
            <a:endParaRPr b="1" sz="3100">
              <a:solidFill>
                <a:srgbClr val="FF0000"/>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